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9" d="100"/>
          <a:sy n="69" d="100"/>
        </p:scale>
        <p:origin x="564" y="44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 /><Relationship Id="rId10" Type="http://schemas.openxmlformats.org/officeDocument/2006/relationships/tableStyles" Target="tableStyles.xml" /><Relationship Id="rId1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Abschnitts-&#10;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9B2911-B99E-4330-AC80-E05A2E1C8598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9A9097-5FDD-4F52-A852-C250F8FF76B6}" type="slidenum">
              <a:rPr lang="de-DE"/>
              <a:t/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450109" y="1935020"/>
            <a:ext cx="9144000" cy="1777855"/>
          </a:xfrm>
        </p:spPr>
        <p:txBody>
          <a:bodyPr/>
          <a:lstStyle/>
          <a:p>
            <a:pPr>
              <a:defRPr/>
            </a:pPr>
            <a:r>
              <a:rPr lang="de-DE"/>
              <a:t>Für alles gibt es </a:t>
            </a:r>
            <a:r>
              <a:rPr lang="de-DE"/>
              <a:t>ein erstes </a:t>
            </a:r>
            <a:r>
              <a:rPr lang="de-DE"/>
              <a:t>Mal - Fiskalübergang in Alma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246909" y="4517472"/>
            <a:ext cx="9144000" cy="1655762"/>
          </a:xfrm>
        </p:spPr>
        <p:txBody>
          <a:bodyPr/>
          <a:lstStyle/>
          <a:p>
            <a:pPr>
              <a:defRPr/>
            </a:pPr>
            <a:r>
              <a:rPr lang="de-DE"/>
              <a:t>v</a:t>
            </a:r>
            <a:r>
              <a:rPr lang="de-DE"/>
              <a:t>on </a:t>
            </a:r>
            <a:r>
              <a:rPr lang="de-DE"/>
              <a:t>Loreen </a:t>
            </a:r>
            <a:r>
              <a:rPr lang="de-DE"/>
              <a:t>Sommer (BSB) und Peter Heller (BSB)</a:t>
            </a:r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47438" y="256280"/>
            <a:ext cx="3699689" cy="8741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Übersicht Fragen: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>
              <a:lnSpc>
                <a:spcPct val="100000"/>
              </a:lnSpc>
              <a:buFont typeface="Arial"/>
              <a:buNone/>
              <a:defRPr/>
            </a:pPr>
            <a:r>
              <a:rPr lang="de-DE"/>
              <a:t>1. </a:t>
            </a:r>
            <a:r>
              <a:rPr lang="de-DE"/>
              <a:t>Wie mit offenen Rechnungen umgehen und Weiterinventarisieren 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nach Kassenschluss </a:t>
            </a:r>
            <a:r>
              <a:rPr lang="de-DE"/>
              <a:t>ermöglichen</a:t>
            </a:r>
            <a:r>
              <a:rPr lang="de-DE"/>
              <a:t>?</a:t>
            </a:r>
            <a:endParaRPr lang="de-DE"/>
          </a:p>
          <a:p>
            <a:pPr marL="0" indent="0">
              <a:lnSpc>
                <a:spcPct val="100000"/>
              </a:lnSpc>
              <a:buFont typeface="Arial"/>
              <a:buNone/>
              <a:defRPr/>
            </a:pPr>
            <a:endParaRPr lang="de-DE"/>
          </a:p>
          <a:p>
            <a:pPr marL="0" indent="0">
              <a:lnSpc>
                <a:spcPct val="100000"/>
              </a:lnSpc>
              <a:buFont typeface="Arial"/>
              <a:buNone/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Wie am besten offene Bestellungen umbuchen, wenn der Etat in der nächsten Fiskalperiode fehlt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sz="2800"/>
          </a:p>
          <a:p>
            <a:pPr marL="0" indent="0">
              <a:lnSpc>
                <a:spcPct val="100000"/>
              </a:lnSpc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 lang="de-DE"/>
              <a:t>3. 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Ablaufkonzept für den Fiskalübergang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/>
          <a:p>
            <a:pPr marL="0" indent="0">
              <a:lnSpc>
                <a:spcPct val="100000"/>
              </a:lnSpc>
              <a:buFont typeface="Arial"/>
              <a:buNone/>
              <a:defRPr/>
            </a:pPr>
            <a:r>
              <a:rPr lang="de-DE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de-DE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Wie mit offenen Rechnungen umgehen und Weiterinventarisieren ermöglichen</a:t>
            </a:r>
            <a:r>
              <a:rPr lang="de-DE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sz="440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r>
              <a:rPr lang="de-DE" sz="2000"/>
              <a:t>Im vorherigen System wurden offene </a:t>
            </a:r>
            <a:r>
              <a:rPr lang="de-DE" sz="2000"/>
              <a:t>Rechnungen</a:t>
            </a:r>
            <a:r>
              <a:rPr lang="de-DE" sz="2000"/>
              <a:t> auf das neue HHJ umgebucht – diese Option fehlt in Alma</a:t>
            </a:r>
            <a:endParaRPr sz="2000"/>
          </a:p>
          <a:p>
            <a:pPr>
              <a:defRPr/>
            </a:pPr>
            <a:r>
              <a:rPr lang="de-DE" sz="2000"/>
              <a:t>Dilemma: Rechnungsabschluss und Korrekturarbeiten für das HHJ 2023 durchführen – und gleichzeitig sicherstellen, dass nur noch neue Rechnungen (und Exemplare) für das HHJ 2024 angelegt werden -&gt; zwei aktive HHJe für unterschiedliche Aufgaben nötig! </a:t>
            </a:r>
            <a:endParaRPr sz="2000"/>
          </a:p>
          <a:p>
            <a:pPr>
              <a:defRPr/>
            </a:pPr>
            <a:r>
              <a:rPr lang="de-DE" sz="2000"/>
              <a:t>Fragen: </a:t>
            </a:r>
            <a:endParaRPr sz="2000"/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Welche Maßnahmen ergreifen Sie in Bezug auf die Rechnungsbearbeitung am Jahresende (Vorbereitung des Rollovers)? </a:t>
            </a:r>
            <a:endParaRPr sz="2000"/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Wie wird mit offenen Rechnungen umgegangen (löschen, manuell Etats ändern etc.)?</a:t>
            </a:r>
            <a:endParaRPr sz="2000"/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Wie kann den Rechnungsbearbeitenden nach Kassenschluss das Weiterinventarisieren ermöglicht werden? </a:t>
            </a: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2000"/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Welche Einstellungen werden auf Konto-/Etatebene getroffen (z.B. Grace Periods)? </a:t>
            </a:r>
            <a:endParaRPr sz="2000"/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Was muss in Bezug auf Ausgabenstatistiken (Analytics) beachtet werden? </a:t>
            </a:r>
            <a:endParaRPr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de-DE"/>
              <a:t>2. Wie am besten offene Bestellungen umbuchen, wenn der Etat in der nächsten Fiskalperiode fehlt?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 flipH="0" flipV="0">
            <a:off x="838198" y="1825624"/>
            <a:ext cx="10515600" cy="4781076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65000" lnSpcReduction="7000"/>
          </a:bodyPr>
          <a:lstStyle/>
          <a:p>
            <a:pPr>
              <a:defRPr/>
            </a:pPr>
            <a:r>
              <a:rPr lang="de-DE"/>
              <a:t>Im vorherigen System gab es die Funktion, dass Bestellungen von </a:t>
            </a:r>
            <a:r>
              <a:rPr lang="de-DE"/>
              <a:t>wegfallenden</a:t>
            </a:r>
            <a:r>
              <a:rPr lang="de-DE"/>
              <a:t> Etats neu zugewiesen werden konnten (mussten)</a:t>
            </a:r>
            <a:endParaRPr lang="de-DE"/>
          </a:p>
          <a:p>
            <a:pPr>
              <a:defRPr/>
            </a:pPr>
            <a:r>
              <a:rPr lang="de-DE"/>
              <a:t>Ziel: Zu löschende Etats müssen für den Jahresübertrag aktiv sein, müssen aber für die Bestell –und Rechnungsbearbeitung in der neuen Fiskalperiode gesperrt sein, bis sie gelöscht werden können.</a:t>
            </a:r>
            <a:endParaRPr lang="de-DE"/>
          </a:p>
          <a:p>
            <a:pPr>
              <a:defRPr/>
            </a:pPr>
            <a:r>
              <a:rPr lang="de-DE"/>
              <a:t>Konzept: </a:t>
            </a:r>
            <a:endParaRPr lang="de-DE"/>
          </a:p>
          <a:p>
            <a:pPr lvl="1"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Haushaltsstruktur wird 1:1 per „Jahresübertrag Etats (Rollover Ledger)“ übernommen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(Anfang Dez.)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dadurch wird gewährleistet, dass es einen Zieletat im neuen HHJ gibt</a:t>
            </a:r>
            <a:endParaRPr sz="2800"/>
          </a:p>
          <a:p>
            <a:pPr lvl="1"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Mittel werden verteilt und für die Etats werden die Regeln Bestell -und Rechnungsbelastungen und Transfers vor Abrechnungszeitraum eingerichtet.</a:t>
            </a:r>
            <a:endParaRPr sz="2800"/>
          </a:p>
          <a:p>
            <a:pPr lvl="1"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Für zu löschende oder umzubenennende Etats werden keine Regeln gesetzt -&gt; daher diese Etats sind zwar aktiv, aber nicht sichtbar und können vor Beginn der nächsten Fiskalperiode nicht verwendet werden.</a:t>
            </a:r>
            <a:endParaRPr lang="de-DE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  <a:p>
            <a:pPr lvl="1"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Jahresübertrag der Bestellposten (Rollover PO lines) ca. Mitte Dezember, am Folgetag werden die Regeln aktiv -&gt; Zeit bis zum 01.01. um Haushaltsstruktur anzupassen (Umbuchen von Bestellposten per Job „Bestellposten-Vorgänge ändern“, Löschen von Etats, Umbenennen von Etats) während mit übrigen Etats bereits gearbeitet werden kann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.</a:t>
            </a:r>
            <a:endParaRPr lang="de-DE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3. Ablaufkonzept für den Fiskalübergang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 flipH="0" flipV="0">
            <a:off x="838198" y="1418616"/>
            <a:ext cx="10515600" cy="522861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 marL="0" indent="0">
              <a:buFont typeface="Arial"/>
              <a:buNone/>
              <a:defRPr/>
            </a:pPr>
            <a:endParaRPr lang="de-DE" sz="2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01.12.23: „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Jahresübertrag Etats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“ wird ausgeführt, neue Fiskalperiode wird angelegt, Haushaltsstruktur wird vorbereitet (soweit schon möglich)</a:t>
            </a:r>
            <a:endParaRPr lang="de-DE" sz="2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04.12.23: 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Mittel werden verteilt/angepasst</a:t>
            </a:r>
            <a:endParaRPr sz="2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05.12.23: Regeln werden eingerichtet</a:t>
            </a:r>
            <a:endParaRPr lang="de-DE" sz="2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15.12.23: „Jahresübertrag Bestellposten“ wird ausgeführt</a:t>
            </a:r>
            <a:endParaRPr lang="de-DE" sz="2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18.12.23: Regeln werden aktiv, </a:t>
            </a:r>
            <a:endParaRPr lang="de-DE" sz="2800" b="0" i="0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  <a:p>
            <a:pPr>
              <a:defRPr/>
            </a:pP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18. - 31.12.23: Haushalsstruktur wird fertig gestellt</a:t>
            </a:r>
            <a:endParaRPr lang="de-DE" sz="2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de-DE" sz="2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de-DE"/>
              <a:t>Weitere Optionen, Erfahrungen?</a:t>
            </a:r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2649905" name="Titel 1"/>
          <p:cNvSpPr>
            <a:spLocks noGrp="1"/>
          </p:cNvSpPr>
          <p:nvPr>
            <p:ph type="title"/>
          </p:nvPr>
        </p:nvSpPr>
        <p:spPr bwMode="auto">
          <a:xfrm flipH="0" flipV="0">
            <a:off x="554476" y="1130422"/>
            <a:ext cx="10515600" cy="4539574"/>
          </a:xfrm>
        </p:spPr>
        <p:txBody>
          <a:bodyPr/>
          <a:lstStyle/>
          <a:p>
            <a:pPr algn="ctr">
              <a:defRPr/>
            </a:pPr>
            <a:r>
              <a:rPr lang="de-DE" sz="72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Vielen Dank für Ihre Aufmerksamkeit!</a:t>
            </a:r>
            <a:endParaRPr sz="4400"/>
          </a:p>
          <a:p>
            <a:pPr>
              <a:defRPr/>
            </a:pPr>
            <a:endParaRPr/>
          </a:p>
        </p:txBody>
      </p:sp>
      <p:pic>
        <p:nvPicPr>
          <p:cNvPr id="791662572" name="Grafik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47437" y="256279"/>
            <a:ext cx="3699688" cy="8741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ONLYOFFICE/7.3.3.49</Application>
  <DocSecurity>0</DocSecurity>
  <PresentationFormat>Breitbild</PresentationFormat>
  <Paragraphs>0</Paragraphs>
  <Slides>6</Slides>
  <Notes>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 1</vt:lpstr>
      <vt:lpstr>Slide 1</vt:lpstr>
      <vt:lpstr>Slide 2</vt:lpstr>
      <vt:lpstr>Slide 3</vt:lpstr>
      <vt:lpstr>Slide 4</vt:lpstr>
      <vt:lpstr>Slide 5</vt:lpstr>
      <vt:lpstr>Slide 6</vt:lpstr>
    </vt:vector>
  </TitlesOfParts>
  <Manager/>
  <Company>BSB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Für alles gibt es ein erstes Mal - Fiskalübergang in Alma</dc:title>
  <dc:subject/>
  <dc:creator>Peter Heller</dc:creator>
  <cp:keywords/>
  <dc:description/>
  <dc:identifier/>
  <dc:language/>
  <cp:lastModifiedBy>Peter Heller</cp:lastModifiedBy>
  <cp:revision>12</cp:revision>
  <dcterms:created xsi:type="dcterms:W3CDTF">2023-09-27T11:42:32Z</dcterms:created>
  <dcterms:modified xsi:type="dcterms:W3CDTF">2023-10-04T13:05:16Z</dcterms:modified>
  <cp:category/>
  <cp:contentStatus/>
  <cp:version/>
</cp:coreProperties>
</file>